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6"/>
  </p:notesMasterIdLst>
  <p:handoutMasterIdLst>
    <p:handoutMasterId r:id="rId27"/>
  </p:handoutMasterIdLst>
  <p:sldIdLst>
    <p:sldId id="445" r:id="rId2"/>
    <p:sldId id="491" r:id="rId3"/>
    <p:sldId id="494" r:id="rId4"/>
    <p:sldId id="493" r:id="rId5"/>
    <p:sldId id="495" r:id="rId6"/>
    <p:sldId id="497" r:id="rId7"/>
    <p:sldId id="492" r:id="rId8"/>
    <p:sldId id="498" r:id="rId9"/>
    <p:sldId id="499" r:id="rId10"/>
    <p:sldId id="500" r:id="rId11"/>
    <p:sldId id="502" r:id="rId12"/>
    <p:sldId id="501" r:id="rId13"/>
    <p:sldId id="496" r:id="rId14"/>
    <p:sldId id="503" r:id="rId15"/>
    <p:sldId id="483" r:id="rId16"/>
    <p:sldId id="484" r:id="rId17"/>
    <p:sldId id="485" r:id="rId18"/>
    <p:sldId id="504" r:id="rId19"/>
    <p:sldId id="486" r:id="rId20"/>
    <p:sldId id="487" r:id="rId21"/>
    <p:sldId id="488" r:id="rId22"/>
    <p:sldId id="489" r:id="rId23"/>
    <p:sldId id="490" r:id="rId24"/>
    <p:sldId id="300" r:id="rId25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6AF7B-DD3B-0112-FAD9-16122D0FA510}" name="Alexandru-Petru Vasile" initials="AV" userId="7346f48cd5dd5f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10" autoAdjust="0"/>
  </p:normalViewPr>
  <p:slideViewPr>
    <p:cSldViewPr snapToGrid="0">
      <p:cViewPr varScale="1">
        <p:scale>
          <a:sx n="90" d="100"/>
          <a:sy n="90" d="100"/>
        </p:scale>
        <p:origin x="1932" y="84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External permanent magnet (EPM)</a:t>
            </a:r>
          </a:p>
          <a:p>
            <a:r>
              <a:rPr lang="en-US" sz="1800" b="0" i="0" u="none" strike="noStrike" baseline="0" dirty="0">
                <a:latin typeface="Times-Roman"/>
              </a:rPr>
              <a:t>Internal permanent magnets (IPM)]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7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>
                <a:latin typeface="Times-Roman"/>
              </a:rPr>
              <a:t>Finite-elements method (FEM)</a:t>
            </a:r>
          </a:p>
          <a:p>
            <a:r>
              <a:rPr lang="en-US" sz="1200" b="0" i="0" u="none" strike="noStrike" baseline="0" dirty="0">
                <a:latin typeface="Times-Roman"/>
              </a:rPr>
              <a:t>https://www.youtube.com/watch?v=C6X9Ry02mPU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Flux density is the measure of the number of magnetic lines of force per unit of cross-sectional area.</a:t>
            </a:r>
            <a:endParaRPr lang="en-US" sz="1200" b="0" i="0" u="none" strike="noStrike" baseline="0" dirty="0">
              <a:latin typeface="Times-Roman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7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487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Four-layer circular electronic board (diameter = 10.3 mm, thickness = 2.5 mm) </a:t>
            </a:r>
          </a:p>
          <a:p>
            <a:r>
              <a:rPr lang="en-US" dirty="0"/>
              <a:t>(180° leg movement consumes 12 min of autonomy)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0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failed trials were mainly due to the absence of muscular tone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0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>
            <a:spLocks noGrp="1"/>
          </p:cNvSpPr>
          <p:nvPr>
            <p:ph type="body" idx="1"/>
          </p:nvPr>
        </p:nvSpPr>
        <p:spPr>
          <a:xfrm>
            <a:off x="680984" y="4715406"/>
            <a:ext cx="5435708" cy="44659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52475"/>
            <a:ext cx="4960938" cy="3722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40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09/12/2021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09/12/2021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0491" y="4738797"/>
            <a:ext cx="8374084" cy="765545"/>
          </a:xfrm>
        </p:spPr>
        <p:txBody>
          <a:bodyPr/>
          <a:lstStyle/>
          <a:p>
            <a:r>
              <a:rPr lang="es-ES" dirty="0" err="1"/>
              <a:t>Alexandru</a:t>
            </a:r>
            <a:r>
              <a:rPr lang="es-ES" dirty="0"/>
              <a:t> Vasile, Manuel Ojeda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642637"/>
            <a:ext cx="8568531" cy="235647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Design, Fabrication, and Testing of a Capsule With Hybrid Locomotion for Gastrointestinal Tract Exploration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3092-846C-4954-9C29-E78A8B39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08" y="4126069"/>
            <a:ext cx="6115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/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/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4CAFA1-C207-436F-9E24-19DD7A72EF9A}"/>
              </a:ext>
            </a:extLst>
          </p:cNvPr>
          <p:cNvSpPr txBox="1"/>
          <p:nvPr/>
        </p:nvSpPr>
        <p:spPr>
          <a:xfrm>
            <a:off x="566177" y="5073718"/>
            <a:ext cx="907256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Mechanical efficiency </a:t>
            </a:r>
            <a:r>
              <a:rPr lang="en-GB" dirty="0"/>
              <a:t>= effectiveness in transforming the input power to output 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B050-FC7F-4FC7-A0FD-8FF7FD04F49A}"/>
              </a:ext>
            </a:extLst>
          </p:cNvPr>
          <p:cNvSpPr txBox="1"/>
          <p:nvPr/>
        </p:nvSpPr>
        <p:spPr>
          <a:xfrm>
            <a:off x="1227954" y="1438970"/>
            <a:ext cx="7879896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Transmission Ratio </a:t>
            </a:r>
            <a:r>
              <a:rPr lang="en-GB" dirty="0"/>
              <a:t>= the ratio of the angular velocities of the components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/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dirty="0" smtClean="0"/>
                      <m:t>“</m:t>
                    </m:r>
                    <m:r>
                      <m:rPr>
                        <m:nor/>
                      </m:rPr>
                      <a:rPr lang="en-GB" b="1" dirty="0" smtClean="0"/>
                      <m:t>Reduction</m:t>
                    </m:r>
                    <m:r>
                      <m:rPr>
                        <m:nor/>
                      </m:rPr>
                      <a:rPr lang="en-GB" b="1" dirty="0" smtClean="0"/>
                      <m:t>” </m:t>
                    </m:r>
                    <m:r>
                      <m:rPr>
                        <m:nor/>
                      </m:rPr>
                      <a:rPr lang="en-GB" b="1" dirty="0" smtClean="0"/>
                      <m:t>or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gear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large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small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/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/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/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legs</m:t>
                        </m:r>
                      </m:sub>
                    </m:sSub>
                  </m:oMath>
                </a14:m>
                <a:r>
                  <a:rPr lang="en-GB" sz="1800" dirty="0"/>
                  <a:t> = total force at the leg tips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b</a:t>
                </a:r>
                <a:r>
                  <a:rPr lang="en-GB" sz="1800" dirty="0"/>
                  <a:t> = leg length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blipFill>
                <a:blip r:embed="rId6"/>
                <a:stretch>
                  <a:fillRect t="-3463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/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1800" dirty="0"/>
                  <a:t> = experimental coefficient (models the influence of permanent magnet)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= </a:t>
                </a:r>
                <a:r>
                  <a:rPr lang="en-GB" dirty="0"/>
                  <a:t>stall torque</a:t>
                </a: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blipFill>
                <a:blip r:embed="rId7"/>
                <a:stretch>
                  <a:fillRect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B98EED0-C332-4A22-8D11-81E156FEEAD8}"/>
              </a:ext>
            </a:extLst>
          </p:cNvPr>
          <p:cNvSpPr txBox="1"/>
          <p:nvPr/>
        </p:nvSpPr>
        <p:spPr>
          <a:xfrm>
            <a:off x="1850922" y="5348861"/>
            <a:ext cx="6378779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Stall torque </a:t>
            </a:r>
            <a:r>
              <a:rPr lang="en-GB" dirty="0"/>
              <a:t>(~max torque)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caused by a load that causes the output rotational speed of a device to become zero</a:t>
            </a:r>
          </a:p>
        </p:txBody>
      </p:sp>
    </p:spTree>
    <p:extLst>
      <p:ext uri="{BB962C8B-B14F-4D97-AF65-F5344CB8AC3E}">
        <p14:creationId xmlns:p14="http://schemas.microsoft.com/office/powerpoint/2010/main" val="35472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/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/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298E49-8CA3-42C3-AB0A-257B86408A41}"/>
              </a:ext>
            </a:extLst>
          </p:cNvPr>
          <p:cNvSpPr txBox="1"/>
          <p:nvPr/>
        </p:nvSpPr>
        <p:spPr>
          <a:xfrm>
            <a:off x="192347" y="3625702"/>
            <a:ext cx="5067265" cy="293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Maximum Reduction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Reliability (mechanism design +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Ease of Fabrication (CNC milling)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Costs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7688C-ED9C-4398-A296-A36CF659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9"/>
          <a:stretch/>
        </p:blipFill>
        <p:spPr>
          <a:xfrm>
            <a:off x="5102458" y="3491663"/>
            <a:ext cx="4978167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Provides external active locomotion</a:t>
            </a:r>
          </a:p>
          <a:p>
            <a:endParaRPr lang="en-US" sz="2000" dirty="0"/>
          </a:p>
          <a:p>
            <a:r>
              <a:rPr lang="en-US" sz="2000" dirty="0"/>
              <a:t>EPM: 1.5 kg, 1.21 T, cylindrical shape (diameter=60mm, length=70mm)</a:t>
            </a:r>
          </a:p>
          <a:p>
            <a:endParaRPr lang="en-US" sz="2000" dirty="0"/>
          </a:p>
          <a:p>
            <a:r>
              <a:rPr lang="en-US" sz="2000" dirty="0"/>
              <a:t>IPM: </a:t>
            </a:r>
          </a:p>
          <a:p>
            <a:pPr lvl="1"/>
            <a:r>
              <a:rPr lang="es-MX" sz="2000" dirty="0"/>
              <a:t>6 </a:t>
            </a:r>
            <a:r>
              <a:rPr lang="en-US" sz="2000" dirty="0"/>
              <a:t>magnets of </a:t>
            </a:r>
            <a:r>
              <a:rPr lang="el-GR" sz="2000" dirty="0"/>
              <a:t>φ = 3.175 mm, L =6.35 mm</a:t>
            </a:r>
            <a:endParaRPr lang="es-MX" sz="2000" dirty="0"/>
          </a:p>
          <a:p>
            <a:pPr lvl="1"/>
            <a:r>
              <a:rPr lang="en-US" sz="2000" dirty="0"/>
              <a:t>12 magnets of </a:t>
            </a:r>
            <a:r>
              <a:rPr lang="el-GR" sz="2000" dirty="0"/>
              <a:t>φ =</a:t>
            </a:r>
            <a:r>
              <a:rPr lang="es-MX" sz="2000" dirty="0"/>
              <a:t> </a:t>
            </a:r>
            <a:r>
              <a:rPr lang="el-GR" sz="2000" dirty="0"/>
              <a:t>1.58 mm, L = 3.175 mm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999FB2-1838-4768-AB59-776AD2D8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69" y="4275616"/>
            <a:ext cx="3443513" cy="2731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B3EEC1-1124-44A2-8C22-416F43E7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44" y="4275615"/>
            <a:ext cx="3422335" cy="2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2F5F6-C18C-4EAA-A12B-8114AA9C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FEM analyses the distance and magnetic field from the EPM</a:t>
            </a:r>
          </a:p>
          <a:p>
            <a:endParaRPr lang="en-US" sz="2400" dirty="0"/>
          </a:p>
          <a:p>
            <a:r>
              <a:rPr lang="en-US" sz="2400" dirty="0"/>
              <a:t>Operative distance: 6-9 cm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B915-C7D5-444C-A12B-B295A704E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E721C-AE7A-4164-AAB4-3EDD7D33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64190B-4B3F-4369-8B50-143F1652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14" y="3102906"/>
            <a:ext cx="3999300" cy="2317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3F0564-C933-49A0-AC7B-A2BFD911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7" y="3102907"/>
            <a:ext cx="4044081" cy="22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C6A1A-4AE5-4380-A846-11161B7E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C6EC6-1650-4157-A99C-A9DD1884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Diameter of 10.3 mm, thickness of 2.5 mm</a:t>
            </a:r>
          </a:p>
          <a:p>
            <a:endParaRPr lang="en-US" dirty="0"/>
          </a:p>
          <a:p>
            <a:r>
              <a:rPr lang="en-US" dirty="0"/>
              <a:t>Deep sleep modality was also implemented</a:t>
            </a:r>
          </a:p>
          <a:p>
            <a:endParaRPr lang="en-US" dirty="0"/>
          </a:p>
          <a:p>
            <a:r>
              <a:rPr lang="en-US" dirty="0"/>
              <a:t>Rechargeable lithium-ion polymer battery</a:t>
            </a:r>
          </a:p>
          <a:p>
            <a:endParaRPr lang="en-US" dirty="0"/>
          </a:p>
          <a:p>
            <a:r>
              <a:rPr lang="en-US" dirty="0"/>
              <a:t>Battery is in the range of 18h to 25min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DE7F-CC29-4238-BE03-554E8AAB8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94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20B7F-3392-47FC-B934-D287525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Human-machine interface is compatible with voice commands</a:t>
            </a:r>
          </a:p>
          <a:p>
            <a:endParaRPr lang="en-US" sz="2400" dirty="0"/>
          </a:p>
          <a:p>
            <a:r>
              <a:rPr lang="en-US" sz="2400" dirty="0"/>
              <a:t>Texas Instruments microcontrollers effective for LGI tract telemetry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FF895-4D80-4ED6-81E0-7AE9BCEA2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AAAF6-6C97-4B3E-BEC8-423FE56D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97" y="3442569"/>
            <a:ext cx="3488722" cy="352786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7307835-5893-4A16-973A-EEF207B3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</p:spTree>
    <p:extLst>
      <p:ext uri="{BB962C8B-B14F-4D97-AF65-F5344CB8AC3E}">
        <p14:creationId xmlns:p14="http://schemas.microsoft.com/office/powerpoint/2010/main" val="313294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114FD-5411-4D25-B58D-C19BB82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CF876-7D2F-41F9-AB5F-0C9D06F9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Chassis and body fabricated in aluminum alloy</a:t>
            </a:r>
          </a:p>
          <a:p>
            <a:endParaRPr lang="en-US" sz="2000" dirty="0"/>
          </a:p>
          <a:p>
            <a:r>
              <a:rPr lang="en-US" sz="2000" dirty="0"/>
              <a:t>Cylindrical tank fabricated in polymer PEEK</a:t>
            </a:r>
          </a:p>
          <a:p>
            <a:endParaRPr lang="en-US" sz="2000" dirty="0"/>
          </a:p>
          <a:p>
            <a:r>
              <a:rPr lang="en-US" sz="2000" dirty="0"/>
              <a:t>Composed of 60 different parts</a:t>
            </a:r>
          </a:p>
          <a:p>
            <a:endParaRPr lang="en-US" sz="2000" dirty="0"/>
          </a:p>
          <a:p>
            <a:r>
              <a:rPr lang="en-US" sz="2000" dirty="0"/>
              <a:t>Assembled measures 14mm diameter, 44mm length, weights 13.5g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64C78-6DFC-46C0-99A7-0D072C947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B603A2-48C0-4C74-9FB9-3851E4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3" y="3910519"/>
            <a:ext cx="2561597" cy="3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5C98B4-E20F-476A-BE7B-DEB52B4AD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6E3E99-8AE5-426E-877F-C4A8EF8B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5" y="2400478"/>
            <a:ext cx="3895416" cy="27587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5650DF-7980-46B2-BA3A-6D06610E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26" y="2702859"/>
            <a:ext cx="4382468" cy="21539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4FA319-2E29-4876-B0E0-65942A2D4866}"/>
              </a:ext>
            </a:extLst>
          </p:cNvPr>
          <p:cNvSpPr txBox="1"/>
          <p:nvPr/>
        </p:nvSpPr>
        <p:spPr>
          <a:xfrm>
            <a:off x="657845" y="5159195"/>
            <a:ext cx="3895416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Chassis. (b) Body. (c) Tank. (d) Frontal plug. 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(e) Rear plug. (f) Cap.</a:t>
            </a:r>
            <a:endParaRPr lang="en-US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040AE6-1919-4790-935B-60E83C6E4233}"/>
              </a:ext>
            </a:extLst>
          </p:cNvPr>
          <p:cNvSpPr txBox="1"/>
          <p:nvPr/>
        </p:nvSpPr>
        <p:spPr>
          <a:xfrm>
            <a:off x="5194126" y="4856812"/>
            <a:ext cx="4382468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Assembly of worm gear and helical gears in the chassis. (b) Assembly of the motor.</a:t>
            </a:r>
            <a:endParaRPr lang="en-US" sz="14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8862605-B668-407C-B180-8F22EEB0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</p:spTree>
    <p:extLst>
      <p:ext uri="{BB962C8B-B14F-4D97-AF65-F5344CB8AC3E}">
        <p14:creationId xmlns:p14="http://schemas.microsoft.com/office/powerpoint/2010/main" val="1801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6B57D-9834-4D51-AEEA-5A31913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840A9-871E-4837-BA41-587F7D3A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Legs pulled with a force of 3.58N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E535E-9B51-4DBE-AC4A-AB3E1692F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B96753-D4E9-4E4F-AD61-04575555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3" y="2722141"/>
            <a:ext cx="5293658" cy="3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Design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Internal Mechanism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Magnetic System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On-Board Electronics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Packaging &amp;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Validation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Bench Testing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Locomotion Performance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82986-0A4D-468D-A403-B71DE44D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i="1" dirty="0"/>
              <a:t>In vitro, ex vivo, in vivo</a:t>
            </a:r>
            <a:r>
              <a:rPr lang="en-US" sz="1900" dirty="0"/>
              <a:t> trials for time estimation</a:t>
            </a:r>
          </a:p>
          <a:p>
            <a:endParaRPr lang="en-US" sz="1900" dirty="0"/>
          </a:p>
          <a:p>
            <a:r>
              <a:rPr lang="en-US" sz="1900" i="1" dirty="0"/>
              <a:t>In vitro:</a:t>
            </a:r>
            <a:r>
              <a:rPr lang="en-US" sz="1900" dirty="0"/>
              <a:t> 20cm tract of latex colon simulator (Kyoto Kagaku)</a:t>
            </a:r>
          </a:p>
          <a:p>
            <a:endParaRPr lang="en-US" sz="1900" dirty="0"/>
          </a:p>
          <a:p>
            <a:r>
              <a:rPr lang="en-US" sz="1900" i="1" dirty="0"/>
              <a:t>Ex vivo: </a:t>
            </a:r>
            <a:r>
              <a:rPr lang="en-US" sz="1900" dirty="0"/>
              <a:t>20cm fresh porcine colon segment</a:t>
            </a:r>
          </a:p>
          <a:p>
            <a:endParaRPr lang="en-US" sz="1900" dirty="0"/>
          </a:p>
          <a:p>
            <a:r>
              <a:rPr lang="en-US" sz="1900" i="1" dirty="0"/>
              <a:t>In vivo: </a:t>
            </a:r>
            <a:r>
              <a:rPr lang="en-US" sz="1900" dirty="0"/>
              <a:t>4 female pigs with a weight 25-35 kg</a:t>
            </a:r>
          </a:p>
          <a:p>
            <a:endParaRPr lang="en-US" sz="1900" i="1" dirty="0"/>
          </a:p>
          <a:p>
            <a:r>
              <a:rPr lang="en-US" sz="1900" dirty="0"/>
              <a:t>The capsule was observed by a gastroscope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FE44D-A85B-4436-9CE0-F65C15F76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EB3A1D-F9E0-423C-AB0E-33A6BD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EB4A07-8AC8-4CB7-BF9B-6B8FCE1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1" y="4536076"/>
            <a:ext cx="6619741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5B87-3B13-47A6-84B6-E6D54BA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magnetic field moves and steers in collapsed regions</a:t>
            </a:r>
          </a:p>
          <a:p>
            <a:endParaRPr lang="en-US" sz="2000" dirty="0"/>
          </a:p>
          <a:p>
            <a:r>
              <a:rPr lang="en-US" sz="2000" dirty="0"/>
              <a:t>The legged mechanism lifts and distend collapsed regions</a:t>
            </a:r>
          </a:p>
          <a:p>
            <a:endParaRPr lang="en-US" sz="2000" dirty="0"/>
          </a:p>
          <a:p>
            <a:r>
              <a:rPr lang="en-US" sz="2000" i="1" dirty="0"/>
              <a:t>In vitro &lt; </a:t>
            </a:r>
            <a:r>
              <a:rPr lang="en-US" sz="2000" dirty="0"/>
              <a:t>10 min</a:t>
            </a:r>
          </a:p>
          <a:p>
            <a:endParaRPr lang="en-US" sz="2000" dirty="0"/>
          </a:p>
          <a:p>
            <a:r>
              <a:rPr lang="en-US" sz="2000" i="1" dirty="0"/>
              <a:t>Ex vivo</a:t>
            </a:r>
            <a:r>
              <a:rPr lang="en-US" sz="2000" dirty="0"/>
              <a:t> &lt; 10 min (7/10 cases)</a:t>
            </a:r>
          </a:p>
          <a:p>
            <a:endParaRPr lang="en-US" sz="2000" dirty="0"/>
          </a:p>
          <a:p>
            <a:r>
              <a:rPr lang="en-US" sz="2000" i="1" dirty="0"/>
              <a:t>In vivo </a:t>
            </a:r>
            <a:r>
              <a:rPr lang="en-US" sz="2000" dirty="0"/>
              <a:t>40 cm &lt; 5 min (6/10 cases)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CFF5E0-EA75-4556-8488-D55DE8D9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2B6370-16A6-4B3B-A2EE-1C706843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F6ED10-79E6-44D0-87A8-0186DC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1" y="4638784"/>
            <a:ext cx="6292782" cy="2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981B8-E9E8-4388-9614-D84DA71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34E64-7CCF-44C9-BC6E-A31E05C2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solutions for active locomotion merged successfully</a:t>
            </a:r>
          </a:p>
          <a:p>
            <a:endParaRPr lang="en-US" dirty="0"/>
          </a:p>
          <a:p>
            <a:r>
              <a:rPr lang="en-US" dirty="0"/>
              <a:t>Comparison with other locomotion modules is power consumption and speed</a:t>
            </a:r>
          </a:p>
          <a:p>
            <a:endParaRPr lang="en-US" dirty="0"/>
          </a:p>
          <a:p>
            <a:r>
              <a:rPr lang="en-US" dirty="0"/>
              <a:t>Previous prototypes: 4-leg capsule 3 cm/min, 8-leg capsule 4 cm/min, 12-leg capsule 5 cm/min, hybrid capsule 8 cm/min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7548C-77F7-4691-AA86-D45560A7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9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CFF05-43DA-43E7-941E-F773BA1D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E2414-F00C-486C-9279-E49EBB55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Miniaturized mechanism</a:t>
            </a:r>
          </a:p>
          <a:p>
            <a:endParaRPr lang="en-US" dirty="0"/>
          </a:p>
          <a:p>
            <a:r>
              <a:rPr lang="en-US" dirty="0"/>
              <a:t>New leg shapes to minimize local tissue stresses </a:t>
            </a:r>
          </a:p>
          <a:p>
            <a:endParaRPr lang="en-US" dirty="0"/>
          </a:p>
          <a:p>
            <a:r>
              <a:rPr lang="en-US" dirty="0"/>
              <a:t>Real-time wireless vision module, not commercially available at the moment of experiments</a:t>
            </a:r>
          </a:p>
          <a:p>
            <a:endParaRPr lang="en-US" dirty="0"/>
          </a:p>
          <a:p>
            <a:r>
              <a:rPr lang="en-US" dirty="0"/>
              <a:t>Developing a 20fps real-time wireless camera system for capsule endoscopy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482F-E933-4866-9AF6-7978FC9C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4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Thank you for your attention!</a:t>
            </a:r>
            <a:endParaRPr dirty="0"/>
          </a:p>
        </p:txBody>
      </p:sp>
      <p:sp>
        <p:nvSpPr>
          <p:cNvPr id="371" name="Google Shape;371;p25"/>
          <p:cNvSpPr txBox="1">
            <a:spLocks noGrp="1"/>
          </p:cNvSpPr>
          <p:nvPr>
            <p:ph type="sldNum" idx="12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201FEAF-B34E-4AE7-A556-19ABFC9A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20" y="1177399"/>
            <a:ext cx="73056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753706"/>
          </a:xfrm>
        </p:spPr>
        <p:txBody>
          <a:bodyPr/>
          <a:lstStyle/>
          <a:p>
            <a:r>
              <a:rPr lang="en-US" dirty="0"/>
              <a:t>Reducing pain during diagnostic Procedures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98C058C-CB88-4C68-89B8-4B987C44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12719" r="7367" b="10980"/>
          <a:stretch/>
        </p:blipFill>
        <p:spPr>
          <a:xfrm>
            <a:off x="414874" y="1983793"/>
            <a:ext cx="9223866" cy="47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/>
          </a:bodyPr>
          <a:lstStyle/>
          <a:p>
            <a:r>
              <a:rPr lang="en-US" dirty="0"/>
              <a:t>Endoscopic Capsule – solution for active locomotion</a:t>
            </a:r>
          </a:p>
          <a:p>
            <a:endParaRPr lang="en-US" dirty="0"/>
          </a:p>
          <a:p>
            <a:r>
              <a:rPr lang="en-US" dirty="0"/>
              <a:t>Hybrid Locomotion: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actuation </a:t>
            </a:r>
            <a:r>
              <a:rPr lang="en-US" b="1" dirty="0"/>
              <a:t>mechanisms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</a:t>
            </a:r>
            <a:r>
              <a:rPr lang="en-US" b="1" dirty="0"/>
              <a:t>magnetic</a:t>
            </a:r>
            <a:r>
              <a:rPr lang="en-US" dirty="0"/>
              <a:t> dragging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Extensively tested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</a:t>
            </a:r>
            <a:r>
              <a:rPr lang="en-US" dirty="0"/>
              <a:t>, </a:t>
            </a:r>
            <a:r>
              <a:rPr lang="en-US" i="1" dirty="0"/>
              <a:t>in vivo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7D53F01-CD8F-425D-89BD-BB409AD6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495" y="3045028"/>
            <a:ext cx="520561" cy="520561"/>
          </a:xfrm>
          <a:prstGeom prst="rect">
            <a:avLst/>
          </a:prstGeom>
        </p:spPr>
      </p:pic>
      <p:pic>
        <p:nvPicPr>
          <p:cNvPr id="10" name="Graphic 9" descr="Magnet with solid fill">
            <a:extLst>
              <a:ext uri="{FF2B5EF4-FFF2-40B4-BE49-F238E27FC236}">
                <a16:creationId xmlns:a16="http://schemas.microsoft.com/office/drawing/2014/main" id="{63A9E13E-CC32-41C2-968A-3FA1CA377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312" y="4100260"/>
            <a:ext cx="372183" cy="37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63CF7-1802-4B08-B3FF-914C56FA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595" y="2115879"/>
            <a:ext cx="2352145" cy="35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Small Size</a:t>
            </a:r>
          </a:p>
          <a:p>
            <a:pPr marL="783875" lvl="1" indent="-342900"/>
            <a:r>
              <a:rPr lang="en-US" dirty="0"/>
              <a:t>Small enough to wallow: 14      x 44mm</a:t>
            </a:r>
          </a:p>
          <a:p>
            <a:pPr marL="783875" lvl="1" indent="-34290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Controllability by external magnetic field</a:t>
            </a:r>
          </a:p>
          <a:p>
            <a:pPr lvl="1"/>
            <a:r>
              <a:rPr lang="en-US" dirty="0"/>
              <a:t>Average operating distance: 10cm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Expansion of Tissues</a:t>
            </a:r>
          </a:p>
          <a:p>
            <a:pPr lvl="1"/>
            <a:r>
              <a:rPr lang="en-US" dirty="0"/>
              <a:t>3N at leg tips required to lift collapsed tissue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Real-Time Vision</a:t>
            </a:r>
          </a:p>
          <a:p>
            <a:pPr marL="783875" lvl="1" indent="-342900"/>
            <a:r>
              <a:rPr lang="en-US" dirty="0"/>
              <a:t>No vision system currently available (group works on it)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User-Friendly Control Interface</a:t>
            </a:r>
          </a:p>
          <a:p>
            <a:pPr marL="783875" lvl="1" indent="-342900"/>
            <a:r>
              <a:rPr lang="en-US" dirty="0"/>
              <a:t>Switching intuitively between locomotion types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2FB86E5-FCA4-4926-BB6E-981D122BC539}"/>
              </a:ext>
            </a:extLst>
          </p:cNvPr>
          <p:cNvSpPr/>
          <p:nvPr/>
        </p:nvSpPr>
        <p:spPr>
          <a:xfrm>
            <a:off x="4579450" y="1775218"/>
            <a:ext cx="159523" cy="1525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6F00C-19E6-494D-99DF-6000473525AA}"/>
              </a:ext>
            </a:extLst>
          </p:cNvPr>
          <p:cNvCxnSpPr>
            <a:cxnSpLocks/>
          </p:cNvCxnSpPr>
          <p:nvPr/>
        </p:nvCxnSpPr>
        <p:spPr>
          <a:xfrm flipV="1">
            <a:off x="4579450" y="1747838"/>
            <a:ext cx="159523" cy="197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D6589D97-86B3-4FFC-8AF6-637999D4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202" y="3519556"/>
            <a:ext cx="520561" cy="520561"/>
          </a:xfrm>
          <a:prstGeom prst="rect">
            <a:avLst/>
          </a:prstGeom>
        </p:spPr>
      </p:pic>
      <p:pic>
        <p:nvPicPr>
          <p:cNvPr id="24" name="Graphic 23" descr="Magnet with solid fill">
            <a:extLst>
              <a:ext uri="{FF2B5EF4-FFF2-40B4-BE49-F238E27FC236}">
                <a16:creationId xmlns:a16="http://schemas.microsoft.com/office/drawing/2014/main" id="{A6DC4AB3-CF9C-4AE3-813D-F7F1CF65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87" y="2377786"/>
            <a:ext cx="372183" cy="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9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235B8-C3D6-4624-9EF0-32E331E5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" y="1435776"/>
            <a:ext cx="4198826" cy="257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59E67-8AF3-47C4-97AC-8CDA89E4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15" y="1531694"/>
            <a:ext cx="4198825" cy="253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CD082-8049-4116-8D7D-EAEE171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9" y="4170946"/>
            <a:ext cx="4316646" cy="283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DFA0E-A69B-4184-A672-489699448B56}"/>
              </a:ext>
            </a:extLst>
          </p:cNvPr>
          <p:cNvSpPr txBox="1"/>
          <p:nvPr/>
        </p:nvSpPr>
        <p:spPr>
          <a:xfrm>
            <a:off x="609043" y="3870227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Normal: Magnetic Locomotion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3667-C999-4AAC-8594-53222090A37D}"/>
              </a:ext>
            </a:extLst>
          </p:cNvPr>
          <p:cNvSpPr txBox="1"/>
          <p:nvPr/>
        </p:nvSpPr>
        <p:spPr>
          <a:xfrm>
            <a:off x="5811019" y="3918086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Obstacle: Collapsed Intestine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8CAE6-0BAA-4480-9FFC-D903C18FD62A}"/>
              </a:ext>
            </a:extLst>
          </p:cNvPr>
          <p:cNvSpPr txBox="1"/>
          <p:nvPr/>
        </p:nvSpPr>
        <p:spPr>
          <a:xfrm>
            <a:off x="3114304" y="6903551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Deployment of Legs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2682F-4473-4F33-90C2-13B6017A7046}"/>
              </a:ext>
            </a:extLst>
          </p:cNvPr>
          <p:cNvSpPr txBox="1"/>
          <p:nvPr/>
        </p:nvSpPr>
        <p:spPr>
          <a:xfrm>
            <a:off x="459852" y="5326773"/>
            <a:ext cx="1562988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EPM:</a:t>
            </a:r>
          </a:p>
          <a:p>
            <a:r>
              <a:rPr lang="en-US" b="1" dirty="0"/>
              <a:t>E</a:t>
            </a:r>
            <a:r>
              <a:rPr lang="en-US" dirty="0"/>
              <a:t>xternal</a:t>
            </a:r>
          </a:p>
          <a:p>
            <a:r>
              <a:rPr lang="en-US" b="1" dirty="0"/>
              <a:t>P</a:t>
            </a:r>
            <a:r>
              <a:rPr lang="en-US" dirty="0"/>
              <a:t>ermanent</a:t>
            </a:r>
          </a:p>
          <a:p>
            <a:r>
              <a:rPr lang="en-US" b="1" dirty="0"/>
              <a:t>M</a:t>
            </a:r>
            <a:r>
              <a:rPr lang="en-US" dirty="0"/>
              <a:t>agnet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When capsule is stuck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Electromagnetic</a:t>
            </a:r>
            <a:r>
              <a:rPr lang="en-US" dirty="0"/>
              <a:t> Brushless Motor</a:t>
            </a:r>
          </a:p>
          <a:p>
            <a:endParaRPr lang="en-US" dirty="0"/>
          </a:p>
          <a:p>
            <a:r>
              <a:rPr lang="en-US" dirty="0"/>
              <a:t>Interference with </a:t>
            </a:r>
            <a:r>
              <a:rPr lang="en-US" dirty="0">
                <a:solidFill>
                  <a:srgbClr val="FF0000"/>
                </a:solidFill>
              </a:rPr>
              <a:t>permanent magnets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Legs placed radially at 120 degrees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Steel Worm Gear</a:t>
            </a:r>
          </a:p>
          <a:p>
            <a:endParaRPr lang="en-US" dirty="0"/>
          </a:p>
          <a:p>
            <a:r>
              <a:rPr lang="en-US" dirty="0"/>
              <a:t>Brass Main Gear</a:t>
            </a:r>
          </a:p>
          <a:p>
            <a:endParaRPr lang="en-US" dirty="0"/>
          </a:p>
          <a:p>
            <a:r>
              <a:rPr lang="en-US" dirty="0"/>
              <a:t>Brass Pinion Gear</a:t>
            </a:r>
          </a:p>
          <a:p>
            <a:endParaRPr lang="en-US" dirty="0"/>
          </a:p>
          <a:p>
            <a:r>
              <a:rPr lang="en-US" dirty="0"/>
              <a:t>Use of synthetic ruby: minimizing friction &amp; overall dimensions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/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20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2000" dirty="0"/>
                  <a:t> = input torque (motor)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mechanism 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transmission ratio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blipFill>
                <a:blip r:embed="rId5"/>
                <a:stretch>
                  <a:fillRect t="-2326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5B011E-C446-4F1A-B1D8-52FF1A5A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23" y="3460951"/>
            <a:ext cx="4672917" cy="3271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DA4A0E-DDC6-446F-A1D1-D56E93BC447E}"/>
              </a:ext>
            </a:extLst>
          </p:cNvPr>
          <p:cNvSpPr txBox="1"/>
          <p:nvPr/>
        </p:nvSpPr>
        <p:spPr>
          <a:xfrm>
            <a:off x="4908796" y="3019797"/>
            <a:ext cx="4631304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Torque</a:t>
            </a:r>
            <a:r>
              <a:rPr lang="en-US" dirty="0"/>
              <a:t> is the rotational equivalent of </a:t>
            </a:r>
            <a:r>
              <a:rPr lang="en-US" b="1" dirty="0"/>
              <a:t>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6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23066</TotalTime>
  <Words>916</Words>
  <Application>Microsoft Office PowerPoint</Application>
  <PresentationFormat>Custom</PresentationFormat>
  <Paragraphs>221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</vt:lpstr>
      <vt:lpstr>Calibri</vt:lpstr>
      <vt:lpstr>Cambria Math</vt:lpstr>
      <vt:lpstr>Times New Roman</vt:lpstr>
      <vt:lpstr>Times-Roman</vt:lpstr>
      <vt:lpstr>Verdana</vt:lpstr>
      <vt:lpstr>Wingdings</vt:lpstr>
      <vt:lpstr>Tema de Office</vt:lpstr>
      <vt:lpstr>Design, Fabrication, and Testing of a Capsule With Hybrid Locomotion for Gastrointestinal Tract Exploration</vt:lpstr>
      <vt:lpstr>Outline</vt:lpstr>
      <vt:lpstr>1. Intro</vt:lpstr>
      <vt:lpstr>1. Intro</vt:lpstr>
      <vt:lpstr>2.1 System Design: Overview</vt:lpstr>
      <vt:lpstr>2.1 System Design: Overview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2.3 Magnetic System</vt:lpstr>
      <vt:lpstr>2.3 Magnetic System</vt:lpstr>
      <vt:lpstr>2.4 On-Board Electronics</vt:lpstr>
      <vt:lpstr>2.4 On-Board Electronics</vt:lpstr>
      <vt:lpstr>2.5 Packaging and Assembly</vt:lpstr>
      <vt:lpstr>2.5 Packaging and Assembly</vt:lpstr>
      <vt:lpstr>3. Experimental Validation</vt:lpstr>
      <vt:lpstr>3. Experimental Validation</vt:lpstr>
      <vt:lpstr>3. Experimental Validation</vt:lpstr>
      <vt:lpstr>4. Conclusion</vt:lpstr>
      <vt:lpstr>5. Future work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Alexandru-Petru Vasile</cp:lastModifiedBy>
  <cp:revision>399</cp:revision>
  <cp:lastPrinted>2012-03-12T14:04:27Z</cp:lastPrinted>
  <dcterms:modified xsi:type="dcterms:W3CDTF">2021-12-09T18:50:03Z</dcterms:modified>
</cp:coreProperties>
</file>